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56" r:id="rId2"/>
    <p:sldId id="266" r:id="rId3"/>
    <p:sldId id="267" r:id="rId4"/>
    <p:sldId id="290" r:id="rId5"/>
    <p:sldId id="268" r:id="rId6"/>
    <p:sldId id="274" r:id="rId7"/>
    <p:sldId id="275" r:id="rId8"/>
    <p:sldId id="276" r:id="rId9"/>
    <p:sldId id="283" r:id="rId10"/>
    <p:sldId id="282" r:id="rId11"/>
    <p:sldId id="284" r:id="rId12"/>
    <p:sldId id="285" r:id="rId13"/>
    <p:sldId id="286" r:id="rId14"/>
    <p:sldId id="287" r:id="rId15"/>
    <p:sldId id="288" r:id="rId16"/>
    <p:sldId id="289" r:id="rId17"/>
    <p:sldId id="277" r:id="rId18"/>
    <p:sldId id="278" r:id="rId19"/>
    <p:sldId id="279" r:id="rId20"/>
    <p:sldId id="280" r:id="rId21"/>
    <p:sldId id="281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Kostnader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1E-0648-8162-49855F7D62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1E-0648-8162-49855F7D62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11E-0648-8162-49855F7D62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11E-0648-8162-49855F7D62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11E-0648-8162-49855F7D627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Blad1!$A$2:$A$6</c:f>
              <c:strCache>
                <c:ptCount val="5"/>
                <c:pt idx="0">
                  <c:v>Personal</c:v>
                </c:pt>
                <c:pt idx="1">
                  <c:v>Banan</c:v>
                </c:pt>
                <c:pt idx="2">
                  <c:v>Fastigheter</c:v>
                </c:pt>
                <c:pt idx="3">
                  <c:v>Övrigt</c:v>
                </c:pt>
                <c:pt idx="4">
                  <c:v>Räntor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2359</c:v>
                </c:pt>
                <c:pt idx="1">
                  <c:v>1364</c:v>
                </c:pt>
                <c:pt idx="2">
                  <c:v>706</c:v>
                </c:pt>
                <c:pt idx="3">
                  <c:v>1491</c:v>
                </c:pt>
                <c:pt idx="4">
                  <c:v>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1E-0648-8162-49855F7D627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Intäkter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2E-3847-A32B-D115EBC2F09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2E-3847-A32B-D115EBC2F09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2E-3847-A32B-D115EBC2F09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82E-3847-A32B-D115EBC2F09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82E-3847-A32B-D115EBC2F09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Blad1!$A$2:$A$6</c:f>
              <c:strCache>
                <c:ptCount val="5"/>
                <c:pt idx="0">
                  <c:v>Medlemavgifter</c:v>
                </c:pt>
                <c:pt idx="1">
                  <c:v>Greenfee</c:v>
                </c:pt>
                <c:pt idx="2">
                  <c:v>Sponsorer</c:v>
                </c:pt>
                <c:pt idx="3">
                  <c:v>Träning </c:v>
                </c:pt>
                <c:pt idx="4">
                  <c:v>Övrigt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4523</c:v>
                </c:pt>
                <c:pt idx="1">
                  <c:v>1271</c:v>
                </c:pt>
                <c:pt idx="2">
                  <c:v>621</c:v>
                </c:pt>
                <c:pt idx="3">
                  <c:v>651</c:v>
                </c:pt>
                <c:pt idx="4">
                  <c:v>1534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2E-3847-A32B-D115EBC2F09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Prognos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D3-6740-A2BC-49E8132D7B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D3-6740-A2BC-49E8132D7B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D3-6740-A2BC-49E8132D7B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2D3-6740-A2BC-49E8132D7BFF}"/>
              </c:ext>
            </c:extLst>
          </c:dPt>
          <c:dLbls>
            <c:dLbl>
              <c:idx val="2"/>
              <c:layout>
                <c:manualLayout>
                  <c:x val="3.0948875955722925E-2"/>
                  <c:y val="0.1824022863772016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D3-6740-A2BC-49E8132D7BFF}"/>
                </c:ext>
              </c:extLst>
            </c:dLbl>
            <c:dLbl>
              <c:idx val="3"/>
              <c:layout>
                <c:manualLayout>
                  <c:x val="-3.7544220015976265E-4"/>
                  <c:y val="9.18331327053885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D3-6740-A2BC-49E8132D7BF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Intäkter</c:v>
                </c:pt>
                <c:pt idx="1">
                  <c:v>Kostnader</c:v>
                </c:pt>
                <c:pt idx="2">
                  <c:v>Avskrivningar</c:v>
                </c:pt>
                <c:pt idx="3">
                  <c:v>Räntor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9651</c:v>
                </c:pt>
                <c:pt idx="1">
                  <c:v>7150</c:v>
                </c:pt>
                <c:pt idx="2">
                  <c:v>1250</c:v>
                </c:pt>
                <c:pt idx="3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D3-6740-A2BC-49E8132D7BF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49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960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07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58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17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841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522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641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7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400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64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69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10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27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96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82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7E8CE-0034-485C-AF1A-481EFCBD0E5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4A0C71-79DE-47FD-B07A-986D2D9E7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33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2B8B87-CF0F-095B-AD05-A96479EC1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365" y="2105951"/>
            <a:ext cx="7766936" cy="1646302"/>
          </a:xfrm>
        </p:spPr>
        <p:txBody>
          <a:bodyPr>
            <a:normAutofit/>
          </a:bodyPr>
          <a:lstStyle/>
          <a:p>
            <a:r>
              <a:rPr lang="sv-SE" dirty="0"/>
              <a:t>INFOMÖTE 2025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16FD5DFF-16E8-CD8B-992C-20F82E5E7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8365" y="3752253"/>
            <a:ext cx="7766936" cy="1096899"/>
          </a:xfrm>
        </p:spPr>
        <p:txBody>
          <a:bodyPr>
            <a:normAutofit/>
          </a:bodyPr>
          <a:lstStyle/>
          <a:p>
            <a:r>
              <a:rPr lang="sv-SE" sz="2400" dirty="0"/>
              <a:t>GEMENSKAP – GLÄDJE – HÅLLBARHET - VÄLKOMNANDE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614FDDE-A629-C20F-4F64-92EFA918A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82" y="383781"/>
            <a:ext cx="1421724" cy="14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53432-9E12-E337-09EA-42CDFA89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92" y="195648"/>
            <a:ext cx="10798386" cy="1320800"/>
          </a:xfrm>
        </p:spPr>
        <p:txBody>
          <a:bodyPr anchor="t">
            <a:normAutofit fontScale="90000"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SUMMERING – BEVATTNINGS &amp; DRÄNERINGPROJEKTET Särö 54</a:t>
            </a:r>
            <a:b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32F1680-2504-6A23-90C0-6EF26272614D}"/>
              </a:ext>
            </a:extLst>
          </p:cNvPr>
          <p:cNvSpPr txBox="1"/>
          <p:nvPr/>
        </p:nvSpPr>
        <p:spPr>
          <a:xfrm>
            <a:off x="412519" y="1107508"/>
            <a:ext cx="9639049" cy="5866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dirty="0"/>
              <a:t>Grävning av ny damm vid 5:ans hål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dirty="0"/>
              <a:t>Utgrävningar av de befintliga dammarna vid 2:ans, 4:ans och 6:ans hål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dirty="0"/>
              <a:t>Installation av ny sprinklerpump i pumphuset och ny sugbrunn i damm vid 5:ans hål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dirty="0"/>
              <a:t>Installation av överloppsbrunnar, pumpar och ledningar som för dräneringsvatten ner i dammarna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dirty="0"/>
              <a:t>Nya dräneringar vänster om hål 5, framför hål 5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dirty="0"/>
              <a:t>Nya dräneringar bakom green på hål 5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dirty="0"/>
              <a:t>Nya dräneringar höger om fairway på hål 7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dirty="0"/>
              <a:t>Nya dräneringar vänster om om green på hål 7 ner till Solallén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dirty="0"/>
              <a:t>Trädfällningar på hål 2 och hål 8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dirty="0"/>
              <a:t>Gräsläggning färdigt gräs bredvid damm på hål 5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v-SE" dirty="0"/>
              <a:t>Nya sprinklerhuvud för greenbevattning</a:t>
            </a:r>
          </a:p>
          <a:p>
            <a:pPr>
              <a:lnSpc>
                <a:spcPct val="150000"/>
              </a:lnSpc>
            </a:pPr>
            <a:r>
              <a:rPr lang="sv-SE" b="1" dirty="0"/>
              <a:t>Budgeterad kostnad ca 600 tkr</a:t>
            </a:r>
          </a:p>
          <a:p>
            <a:pPr>
              <a:lnSpc>
                <a:spcPct val="150000"/>
              </a:lnSpc>
            </a:pPr>
            <a:r>
              <a:rPr lang="sv-SE" b="1" dirty="0"/>
              <a:t>Utfall ca 12% över budget</a:t>
            </a:r>
          </a:p>
          <a:p>
            <a:pPr>
              <a:lnSpc>
                <a:spcPct val="150000"/>
              </a:lnSpc>
            </a:pPr>
            <a:r>
              <a:rPr lang="sv-SE" sz="1600" i="1" dirty="0"/>
              <a:t>Separat detaljerad presentation med bilder kommer presenteras längre fram</a:t>
            </a:r>
          </a:p>
        </p:txBody>
      </p:sp>
    </p:spTree>
    <p:extLst>
      <p:ext uri="{BB962C8B-B14F-4D97-AF65-F5344CB8AC3E}">
        <p14:creationId xmlns:p14="http://schemas.microsoft.com/office/powerpoint/2010/main" val="947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E3B4F3-22F7-F53D-8FC4-17DB0412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INVESTERINGSBEHOV MASKINPARK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/>
              <a:t>Kostnad för nya maskiner </a:t>
            </a:r>
            <a:br>
              <a:rPr lang="sv-SE" dirty="0"/>
            </a:br>
            <a:endParaRPr lang="sv-SE" dirty="0"/>
          </a:p>
        </p:txBody>
      </p:sp>
      <p:pic>
        <p:nvPicPr>
          <p:cNvPr id="4" name="Picture 3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47FFFFE3-00FA-4829-4784-1DAB0C289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10578555" cy="455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1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47CB2-0611-4360-44CD-A6A3911F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NÖDVÄNDIG UPPGRADERING AV MASKINPARKEN UNDER 2026</a:t>
            </a:r>
            <a:b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D6855D5-4BBB-1F6A-12FD-3D273FBB4819}"/>
              </a:ext>
            </a:extLst>
          </p:cNvPr>
          <p:cNvSpPr txBox="1"/>
          <p:nvPr/>
        </p:nvSpPr>
        <p:spPr>
          <a:xfrm>
            <a:off x="677334" y="1930400"/>
            <a:ext cx="8820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Förutom det vanliga underhållet på maskinparken föreslår bankommittén följande uppgraderingar under 2026 som diskuterats med Simon.</a:t>
            </a:r>
          </a:p>
          <a:p>
            <a:endParaRPr lang="sv-SE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sv-SE" sz="2000" dirty="0"/>
              <a:t>Ny ruffklippare </a:t>
            </a:r>
          </a:p>
          <a:p>
            <a:endParaRPr lang="sv-SE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sv-SE" sz="2000" dirty="0"/>
              <a:t>Robotgräsklippare för foregreens, fairway och ruff på SP 54 </a:t>
            </a:r>
          </a:p>
          <a:p>
            <a:pPr marL="342900" indent="-342900">
              <a:buAutoNum type="arabicPeriod"/>
            </a:pPr>
            <a:endParaRPr lang="sv-SE" sz="2000" dirty="0"/>
          </a:p>
          <a:p>
            <a:r>
              <a:rPr lang="sv-SE" sz="2000" dirty="0"/>
              <a:t>Robotgräsklippare är nu på prov från Huskvarna oh resultat på kvalitet efter 3 veckor är över förväntan.</a:t>
            </a:r>
          </a:p>
        </p:txBody>
      </p:sp>
    </p:spTree>
    <p:extLst>
      <p:ext uri="{BB962C8B-B14F-4D97-AF65-F5344CB8AC3E}">
        <p14:creationId xmlns:p14="http://schemas.microsoft.com/office/powerpoint/2010/main" val="3670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633E81-FF65-8883-76A7-363A73C9B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PRIORITEADE </a:t>
            </a:r>
            <a:r>
              <a:rPr lang="en-SE" b="1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AKTIVITETER S</a:t>
            </a:r>
            <a:r>
              <a:rPr lang="sv-SE" b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ärö</a:t>
            </a:r>
            <a:r>
              <a:rPr lang="sv-SE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SE" b="1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70</a:t>
            </a:r>
            <a:r>
              <a:rPr lang="sv-SE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UNDER 2026</a:t>
            </a:r>
            <a:br>
              <a:rPr lang="en-SE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SE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en-SE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5B23867-08D3-E2E1-21E2-CFF1C49AD7DC}"/>
              </a:ext>
            </a:extLst>
          </p:cNvPr>
          <p:cNvSpPr txBox="1"/>
          <p:nvPr/>
        </p:nvSpPr>
        <p:spPr>
          <a:xfrm>
            <a:off x="677334" y="1930400"/>
            <a:ext cx="81809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E" sz="2000" b="1" u="none" strike="noStrike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S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SE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Uppgradering av Grisstängsel</a:t>
            </a:r>
          </a:p>
          <a:p>
            <a:pPr marL="342900" indent="-342900">
              <a:buFont typeface="Wingdings" pitchFamily="2" charset="2"/>
              <a:buChar char="Ø"/>
            </a:pPr>
            <a:endParaRPr lang="en-SE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SE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Dränering – Hål 2, 5, 6 och 7, samt övningsområde.</a:t>
            </a:r>
          </a:p>
          <a:p>
            <a:pPr marL="342900" indent="-342900">
              <a:buFont typeface="Wingdings" pitchFamily="2" charset="2"/>
              <a:buChar char="Ø"/>
            </a:pPr>
            <a:endParaRPr lang="en-SE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SE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Ombyggnad / restaurering av tees</a:t>
            </a:r>
          </a:p>
          <a:p>
            <a:endParaRPr lang="en-SE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SE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Utbyte av slipers</a:t>
            </a:r>
            <a:endParaRPr lang="en-SE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0B736-C8E1-C5FC-B73D-AC54B4F8B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PRIORITERADE </a:t>
            </a:r>
            <a:r>
              <a:rPr lang="en-SE" b="1">
                <a:latin typeface="Arial" panose="020B0604020202020204" pitchFamily="34" charset="0"/>
                <a:cs typeface="Arial" panose="020B0604020202020204" pitchFamily="34" charset="0"/>
              </a:rPr>
              <a:t>AKTIVITETER S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ärö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b="1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UNDER 2026</a:t>
            </a:r>
            <a:br>
              <a:rPr lang="en-SE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C38F0B5-1CFB-5419-7E38-143C90C8E100}"/>
              </a:ext>
            </a:extLst>
          </p:cNvPr>
          <p:cNvSpPr txBox="1"/>
          <p:nvPr/>
        </p:nvSpPr>
        <p:spPr>
          <a:xfrm>
            <a:off x="677334" y="1930400"/>
            <a:ext cx="5504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000"/>
              <a:t> </a:t>
            </a:r>
            <a:endParaRPr lang="en-SE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SE" sz="2000"/>
              <a:t>Renovering </a:t>
            </a:r>
            <a:r>
              <a:rPr lang="sv-SE" sz="2000" dirty="0"/>
              <a:t>och ombyggnation </a:t>
            </a:r>
            <a:r>
              <a:rPr lang="en-SE" sz="2000"/>
              <a:t>av Tees</a:t>
            </a:r>
            <a:r>
              <a:rPr lang="sv-SE" sz="2000" dirty="0"/>
              <a:t> </a:t>
            </a:r>
          </a:p>
          <a:p>
            <a:endParaRPr lang="sv-SE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SE" sz="2000"/>
              <a:t>Byte av bottenduk i 2:ans greendamm</a:t>
            </a:r>
            <a:endParaRPr lang="sv-SE" sz="2000" dirty="0"/>
          </a:p>
          <a:p>
            <a:r>
              <a:rPr lang="en-SE" sz="2000"/>
              <a:t> 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SE" sz="2000"/>
              <a:t>Renovering av Golfströmmen</a:t>
            </a:r>
            <a:endParaRPr lang="sv-SE" sz="2000" dirty="0"/>
          </a:p>
          <a:p>
            <a:endParaRPr lang="sv-SE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SE" sz="2000"/>
              <a:t>Trädfällning / Trädvård</a:t>
            </a:r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82180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05FEA1-ADD8-BE3E-39F8-A10EF10D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MÅNDAGS- OCH ONSDAGSGRUPPERNA</a:t>
            </a:r>
            <a:br>
              <a:rPr lang="sv-SE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60EBA-AA5D-B21A-6452-66CE888317F7}"/>
              </a:ext>
            </a:extLst>
          </p:cNvPr>
          <p:cNvSpPr txBox="1"/>
          <p:nvPr/>
        </p:nvSpPr>
        <p:spPr>
          <a:xfrm>
            <a:off x="677334" y="1930400"/>
            <a:ext cx="851306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SE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</a:t>
            </a:r>
            <a:r>
              <a:rPr lang="en-SE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vill också slå ett slag för våra frivillgrupper som gör ett fanastiskt jobb och har kul ihop.</a:t>
            </a:r>
            <a:endParaRPr lang="en-SE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166243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S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är dessutom en viktigt del för att upprätthålla kvaliteten på banan, samt hålla nere kostnaderna.</a:t>
            </a:r>
          </a:p>
          <a:p>
            <a:pPr marL="342900" marR="166243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SE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Totalt spenderar grupperna ca </a:t>
            </a:r>
            <a:r>
              <a:rPr lang="en-SE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2000 timmar per år på allt runtomkring arbete som ligger utanför själva banarbetet, samt att supporta Simon och </a:t>
            </a:r>
            <a:r>
              <a:rPr lang="en-SE" sz="20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hans </a:t>
            </a:r>
            <a:r>
              <a:rPr lang="sv-SE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kollegor</a:t>
            </a:r>
            <a:r>
              <a:rPr lang="en-SE" sz="20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SE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där det behövs.</a:t>
            </a:r>
            <a:r>
              <a:rPr lang="en-SE" sz="2000" dirty="0">
                <a:effectLst/>
              </a:rPr>
              <a:t> </a:t>
            </a:r>
          </a:p>
          <a:p>
            <a:pPr marL="342900" marR="166243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SE" sz="2000" dirty="0"/>
              <a:t>Medelåldern idag på gänget är strax under 78 år och vi behöver påfyllning med yngre förmågor.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209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C6C6A6-A752-F55C-9CB7-22C1C2A5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Marknadgruppen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56EBB0-015E-C64A-1817-2B2BF738A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3" y="1755854"/>
            <a:ext cx="8596668" cy="3880773"/>
          </a:xfrm>
        </p:spPr>
        <p:txBody>
          <a:bodyPr/>
          <a:lstStyle/>
          <a:p>
            <a:r>
              <a:rPr lang="sv-SE" sz="2400" dirty="0"/>
              <a:t>Linn </a:t>
            </a:r>
            <a:r>
              <a:rPr lang="sv-SE" sz="2400" dirty="0" err="1"/>
              <a:t>Salsgård</a:t>
            </a:r>
            <a:r>
              <a:rPr lang="sv-SE" sz="2400" dirty="0"/>
              <a:t> och Lars-Erik </a:t>
            </a:r>
            <a:r>
              <a:rPr lang="sv-SE" sz="2400" dirty="0" err="1"/>
              <a:t>Hörmander</a:t>
            </a:r>
            <a:r>
              <a:rPr lang="sv-SE" sz="2400" dirty="0"/>
              <a:t>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73F621D-369E-099A-C3AA-BA0A084C5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904" y="2706404"/>
            <a:ext cx="6533275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3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 descr="En bild som visar gräs, utomhus, himmel, träd&#10;&#10;AI-genererat innehåll kan vara felaktigt.">
            <a:extLst>
              <a:ext uri="{FF2B5EF4-FFF2-40B4-BE49-F238E27FC236}">
                <a16:creationId xmlns:a16="http://schemas.microsoft.com/office/drawing/2014/main" id="{6520F936-CAE3-E442-1D25-975F48AE3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5" r="3417" b="-2"/>
          <a:stretch>
            <a:fillRect/>
          </a:stretch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5235F4F-840F-F96C-FEEA-CA242844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v-SE" dirty="0"/>
              <a:t>Vision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9E8BC0-F6AD-992B-8CB4-1CFA033D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skall sträva  efter att vara en välkomnande </a:t>
            </a: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och utvecklande golfklubb i en historisk miljö </a:t>
            </a: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där spelglädje, gemenskap och kvalitet följs åt</a:t>
            </a:r>
            <a:endParaRPr lang="sv-S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716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1C82D50-FC66-A16E-3B85-56F594126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172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BBA2920-29B8-895E-DA90-B7BA92C44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br>
              <a:rPr lang="sv-SE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Kampanj i oktober</a:t>
            </a:r>
            <a:br>
              <a:rPr lang="sv-SE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v-SE" sz="28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78D531-3A77-EF31-D1E6-4FB76667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Värva en ny klubbmedlem (ej varit medlem på 2 år) och få 10 % billigare medlemskap.</a:t>
            </a:r>
          </a:p>
          <a:p>
            <a:endParaRPr lang="sv-S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778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84B620-A80A-5576-C8D1-5F8803D1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Styrkor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B89489-8C03-0C0D-D448-DA71BA740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Förbättra golfupplevelsevärdet </a:t>
            </a:r>
          </a:p>
          <a:p>
            <a:pPr marL="285750" indent="-285750">
              <a:buFontTx/>
              <a:buChar char="-"/>
            </a:pPr>
            <a:r>
              <a:rPr lang="sv-S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SO70  Teknikbana  utmanande, vackra vyer över Särö och havet.</a:t>
            </a:r>
          </a:p>
          <a:p>
            <a:pPr marL="285750" indent="-285750">
              <a:buFontTx/>
              <a:buChar char="-"/>
            </a:pPr>
            <a:r>
              <a:rPr lang="sv-S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SP54 Sveriges bästa korthålsbana, närspel mitt i byn.</a:t>
            </a:r>
          </a:p>
          <a:p>
            <a:r>
              <a:rPr lang="sv-S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SO62 En unik golfbanekombination med 2st  9 håls slingor till en mycket varierande tidsbesparande 18 hålsbana. </a:t>
            </a:r>
          </a:p>
        </p:txBody>
      </p:sp>
      <p:pic>
        <p:nvPicPr>
          <p:cNvPr id="4" name="Platshållare för bild 6">
            <a:extLst>
              <a:ext uri="{FF2B5EF4-FFF2-40B4-BE49-F238E27FC236}">
                <a16:creationId xmlns:a16="http://schemas.microsoft.com/office/drawing/2014/main" id="{EF6C25D1-CF6B-1EB1-7C2E-965A4931DB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" r="55"/>
          <a:stretch>
            <a:fillRect/>
          </a:stretch>
        </p:blipFill>
        <p:spPr>
          <a:xfrm>
            <a:off x="6096001" y="1395258"/>
            <a:ext cx="5143500" cy="4054968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4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8530F0C-E4D5-9F80-E7F3-E71154A4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3781"/>
            <a:ext cx="8596668" cy="1320800"/>
          </a:xfrm>
        </p:spPr>
        <p:txBody>
          <a:bodyPr/>
          <a:lstStyle/>
          <a:p>
            <a:pPr algn="ctr"/>
            <a:r>
              <a:rPr lang="sv-SE" b="1" u="sng" dirty="0">
                <a:solidFill>
                  <a:srgbClr val="404040"/>
                </a:solidFill>
                <a:latin typeface="Arial" panose="020B0604020202020204" pitchFamily="34" charset="0"/>
              </a:rPr>
              <a:t>ORDFÖRANDE</a:t>
            </a:r>
            <a:br>
              <a:rPr lang="sv-SE" b="0" dirty="0">
                <a:effectLst/>
              </a:rPr>
            </a:b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A733528-A469-F7F0-D91E-E33B3526D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5413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v-SE" sz="2400" b="1" dirty="0"/>
              <a:t>Infomöte 251020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lvl="0"/>
            <a:r>
              <a:rPr lang="sv-SE" sz="2400" dirty="0"/>
              <a:t>3,5 år som ordförande.</a:t>
            </a:r>
          </a:p>
          <a:p>
            <a:pPr lvl="0"/>
            <a:r>
              <a:rPr lang="sv-SE" sz="2400" dirty="0"/>
              <a:t>Bevara och utveckla. </a:t>
            </a:r>
          </a:p>
          <a:p>
            <a:pPr lvl="0"/>
            <a:r>
              <a:rPr lang="sv-SE" sz="2400" dirty="0"/>
              <a:t>Åldrande klubb – hot eller möjlighet. </a:t>
            </a:r>
          </a:p>
          <a:p>
            <a:pPr lvl="0"/>
            <a:r>
              <a:rPr lang="sv-SE" sz="2400" dirty="0"/>
              <a:t>Hållbar ekonomi </a:t>
            </a:r>
          </a:p>
          <a:p>
            <a:pPr lvl="0"/>
            <a:r>
              <a:rPr lang="sv-SE" sz="2400" dirty="0"/>
              <a:t>Tillsammans </a:t>
            </a:r>
          </a:p>
          <a:p>
            <a:pPr lvl="0"/>
            <a:r>
              <a:rPr lang="sv-SE" sz="2400" dirty="0"/>
              <a:t>Ambassadörer. </a:t>
            </a:r>
          </a:p>
          <a:p>
            <a:pPr marL="0" indent="0">
              <a:buNone/>
            </a:pPr>
            <a:br>
              <a:rPr lang="sv-SE" sz="1800" b="1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</a:b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9BFDE03-B299-8B11-950E-3A55A9740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82" y="383781"/>
            <a:ext cx="1421724" cy="142311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BFBFB9B-8951-8ABE-C499-631E95118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7990" y="3258886"/>
            <a:ext cx="5414010" cy="36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44479B-D2B8-C50E-4DF6-A19EDD04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Vårt budskap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9FFD6D-5485-0E63-FCBF-CA378822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Unik golfupplevelse </a:t>
            </a:r>
          </a:p>
          <a:p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Bra tillgång till lediga tider</a:t>
            </a:r>
          </a:p>
          <a:p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Ingen insatsavgift</a:t>
            </a:r>
          </a:p>
          <a:p>
            <a:pPr marL="285750" indent="-285750">
              <a:buFontTx/>
              <a:buChar char="-"/>
            </a:pP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Exponering med filmat material via sociala medier och via våra medlemmar.</a:t>
            </a:r>
          </a:p>
        </p:txBody>
      </p:sp>
      <p:pic>
        <p:nvPicPr>
          <p:cNvPr id="4" name="Platshållare för bild 18">
            <a:extLst>
              <a:ext uri="{FF2B5EF4-FFF2-40B4-BE49-F238E27FC236}">
                <a16:creationId xmlns:a16="http://schemas.microsoft.com/office/drawing/2014/main" id="{2C665FB6-CEB1-7B99-6832-42E8B2CE21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20" r="23867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9389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F9BBFC-96C7-3069-B838-0363194C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>
            <a:normAutofit/>
          </a:bodyPr>
          <a:lstStyle/>
          <a:p>
            <a:r>
              <a:rPr lang="sv-SE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Marknadsaktiviteter 2026</a:t>
            </a:r>
            <a:endParaRPr lang="sv-SE" dirty="0"/>
          </a:p>
        </p:txBody>
      </p:sp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D33EB819-B8EB-499A-BA8B-EF3401CAB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E20E27-C6A7-8DE7-C904-6FA582BC82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46" r="2" b="2"/>
          <a:stretch>
            <a:fillRect/>
          </a:stretch>
        </p:blipFill>
        <p:spPr>
          <a:xfrm>
            <a:off x="677334" y="2158073"/>
            <a:ext cx="1896198" cy="1862469"/>
          </a:xfrm>
          <a:prstGeom prst="rect">
            <a:avLst/>
          </a:prstGeom>
        </p:spPr>
      </p:pic>
      <p:pic>
        <p:nvPicPr>
          <p:cNvPr id="4" name="Platshållare för bild 8">
            <a:extLst>
              <a:ext uri="{FF2B5EF4-FFF2-40B4-BE49-F238E27FC236}">
                <a16:creationId xmlns:a16="http://schemas.microsoft.com/office/drawing/2014/main" id="{1982F899-5E6F-31C2-437E-262436208D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79" r="-10" b="-10"/>
          <a:stretch>
            <a:fillRect/>
          </a:stretch>
        </p:blipFill>
        <p:spPr>
          <a:xfrm>
            <a:off x="2734399" y="2158073"/>
            <a:ext cx="1896199" cy="186246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1FC83BF-76B0-064D-5B65-89180D3107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88" r="29266" b="-1"/>
          <a:stretch>
            <a:fillRect/>
          </a:stretch>
        </p:blipFill>
        <p:spPr>
          <a:xfrm>
            <a:off x="677334" y="4181409"/>
            <a:ext cx="1896198" cy="18602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5F46E18-71BB-D5B3-B6C1-FD39A1DA95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80" r="2" b="2"/>
          <a:stretch>
            <a:fillRect/>
          </a:stretch>
        </p:blipFill>
        <p:spPr>
          <a:xfrm>
            <a:off x="2734399" y="4190337"/>
            <a:ext cx="1896199" cy="184917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4A6A8E-1849-D239-1453-B28F0CD1A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00" y="2160589"/>
            <a:ext cx="4414801" cy="3880773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Reklamskylt Väg 158.</a:t>
            </a:r>
          </a:p>
          <a:p>
            <a:pPr marL="285750" indent="-285750">
              <a:buFontTx/>
              <a:buChar char="-"/>
            </a:pPr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Trottoarpratare utanför Hemköp Billdal, Kullavik, Särö.</a:t>
            </a:r>
          </a:p>
          <a:p>
            <a:pPr marL="285750" indent="-285750">
              <a:buFontTx/>
              <a:buChar char="-"/>
            </a:pPr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Bildekal SGC lämnas ut i samband med ny klisteretikett för medlemsbrickan.</a:t>
            </a:r>
          </a:p>
          <a:p>
            <a:pPr marL="285750" indent="-285750">
              <a:buFontTx/>
              <a:buChar char="-"/>
            </a:pPr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Samarbete med UNG i Kungsbacka och skolorna inom vårt upptagningsområde även gymnasieskolor.</a:t>
            </a:r>
          </a:p>
          <a:p>
            <a:pPr marL="285750" indent="-285750">
              <a:buFontTx/>
              <a:buChar char="-"/>
            </a:pPr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 ihop med Krögare. </a:t>
            </a:r>
          </a:p>
          <a:p>
            <a:pPr marL="285750" indent="-285750">
              <a:buFontTx/>
              <a:buChar char="-"/>
            </a:pPr>
            <a:r>
              <a:rPr lang="sv-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Samarbete med magasinet GOLFPÄRLOR för publicering vår 2027	.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21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>
            <a:extLst>
              <a:ext uri="{FF2B5EF4-FFF2-40B4-BE49-F238E27FC236}">
                <a16:creationId xmlns:a16="http://schemas.microsoft.com/office/drawing/2014/main" id="{6E16C055-A4EB-2037-BF1B-A216BE9B5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38" y="574317"/>
            <a:ext cx="1421724" cy="1423115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D0CB3FC-29A0-55DC-B9B0-BA3539321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Öppen dialog </a:t>
            </a:r>
          </a:p>
          <a:p>
            <a:endParaRPr lang="sv-SE" sz="2400" dirty="0"/>
          </a:p>
          <a:p>
            <a:r>
              <a:rPr lang="sv-SE" sz="2400" dirty="0"/>
              <a:t>Ordförande moderator </a:t>
            </a:r>
          </a:p>
        </p:txBody>
      </p:sp>
    </p:spTree>
    <p:extLst>
      <p:ext uri="{BB962C8B-B14F-4D97-AF65-F5344CB8AC3E}">
        <p14:creationId xmlns:p14="http://schemas.microsoft.com/office/powerpoint/2010/main" val="24484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8530F0C-E4D5-9F80-E7F3-E71154A4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585" y="434938"/>
            <a:ext cx="7906829" cy="1320800"/>
          </a:xfrm>
        </p:spPr>
        <p:txBody>
          <a:bodyPr/>
          <a:lstStyle/>
          <a:p>
            <a:pPr algn="ctr"/>
            <a:r>
              <a:rPr lang="sv-SE" b="1" u="sng" dirty="0" err="1">
                <a:solidFill>
                  <a:srgbClr val="404040"/>
                </a:solidFill>
                <a:latin typeface="Arial" panose="020B0604020202020204" pitchFamily="34" charset="0"/>
              </a:rPr>
              <a:t>Sponsorkommitén</a:t>
            </a:r>
            <a:br>
              <a:rPr lang="sv-SE" b="0" dirty="0">
                <a:effectLst/>
              </a:rPr>
            </a:b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A733528-A469-F7F0-D91E-E33B3526D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11331"/>
            <a:ext cx="8596668" cy="3880773"/>
          </a:xfrm>
        </p:spPr>
        <p:txBody>
          <a:bodyPr>
            <a:normAutofit/>
          </a:bodyPr>
          <a:lstStyle/>
          <a:p>
            <a:r>
              <a:rPr lang="sv-SE" sz="2000" b="1" dirty="0">
                <a:solidFill>
                  <a:srgbClr val="404040"/>
                </a:solidFill>
                <a:latin typeface="Arial" panose="020B0604020202020204" pitchFamily="34" charset="0"/>
              </a:rPr>
              <a:t>Nytt team – ny budget. </a:t>
            </a:r>
          </a:p>
          <a:p>
            <a:r>
              <a:rPr lang="sv-SE" sz="2000" b="1" dirty="0">
                <a:solidFill>
                  <a:srgbClr val="404040"/>
                </a:solidFill>
                <a:latin typeface="Arial" panose="020B0604020202020204" pitchFamily="34" charset="0"/>
              </a:rPr>
              <a:t>Vi behöver 2 säljare till. </a:t>
            </a:r>
            <a:endParaRPr lang="sv-SE" sz="20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EA314F0-BF25-85A5-17C1-221DA31FB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82" y="383781"/>
            <a:ext cx="1421724" cy="1423115"/>
          </a:xfrm>
          <a:prstGeom prst="rect">
            <a:avLst/>
          </a:prstGeom>
        </p:spPr>
      </p:pic>
      <p:pic>
        <p:nvPicPr>
          <p:cNvPr id="10" name="Bildobjekt 9" descr="En bild som visar gräs, utomhus, fält, sport&#10;&#10;Automatiskt genererad beskrivning">
            <a:extLst>
              <a:ext uri="{FF2B5EF4-FFF2-40B4-BE49-F238E27FC236}">
                <a16:creationId xmlns:a16="http://schemas.microsoft.com/office/drawing/2014/main" id="{DE6E42D4-86B1-973C-CACF-44288F85A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54610"/>
            <a:ext cx="914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1A415A-01BB-77EE-05FA-ABB1A54A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HR och </a:t>
            </a:r>
            <a:r>
              <a:rPr lang="sv-SE" dirty="0" err="1"/>
              <a:t>idella</a:t>
            </a:r>
            <a:r>
              <a:rPr lang="sv-SE" dirty="0"/>
              <a:t> krafter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9BFC29-9A50-645F-46E4-9AFA38188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Genomgång av Personal 2025 </a:t>
            </a:r>
          </a:p>
          <a:p>
            <a:r>
              <a:rPr lang="sv-SE" sz="2800" dirty="0"/>
              <a:t>Framåt 2026</a:t>
            </a:r>
          </a:p>
          <a:p>
            <a:r>
              <a:rPr lang="sv-SE" sz="2800" dirty="0" err="1"/>
              <a:t>Medlemskommitten</a:t>
            </a:r>
            <a:r>
              <a:rPr lang="sv-SE" sz="2800" dirty="0"/>
              <a:t> – står utan fast medlemmar.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308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8530F0C-E4D5-9F80-E7F3-E71154A4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b="1" u="sng" dirty="0">
                <a:solidFill>
                  <a:srgbClr val="404040"/>
                </a:solidFill>
                <a:latin typeface="Arial" panose="020B0604020202020204" pitchFamily="34" charset="0"/>
              </a:rPr>
              <a:t>Ekonomi </a:t>
            </a:r>
            <a:br>
              <a:rPr lang="sv-SE" b="0" dirty="0">
                <a:effectLst/>
              </a:rPr>
            </a:br>
            <a:br>
              <a:rPr lang="sv-SE" b="0" dirty="0">
                <a:effectLst/>
              </a:rPr>
            </a:b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A733528-A469-F7F0-D91E-E33B3526D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5479"/>
            <a:ext cx="8596668" cy="3880773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sv-SE" sz="2000" b="0" dirty="0">
              <a:effectLst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BFECD2B-415E-5DE9-92A0-B2F951F35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82" y="383781"/>
            <a:ext cx="1421724" cy="1423115"/>
          </a:xfrm>
          <a:prstGeom prst="rect">
            <a:avLst/>
          </a:prstGeom>
        </p:spPr>
      </p:pic>
      <p:graphicFrame>
        <p:nvGraphicFramePr>
          <p:cNvPr id="6" name="Platshållare för innehåll 9">
            <a:extLst>
              <a:ext uri="{FF2B5EF4-FFF2-40B4-BE49-F238E27FC236}">
                <a16:creationId xmlns:a16="http://schemas.microsoft.com/office/drawing/2014/main" id="{C8E5CB0E-7A85-F563-5A01-433FA89BC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30714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Platshållare för innehåll 6">
            <a:extLst>
              <a:ext uri="{FF2B5EF4-FFF2-40B4-BE49-F238E27FC236}">
                <a16:creationId xmlns:a16="http://schemas.microsoft.com/office/drawing/2014/main" id="{FD62E907-AD0E-3406-A125-FDB76484D6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66971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158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1F20F2-3306-4AC5-59CB-79C420EA0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 2025</a:t>
            </a:r>
          </a:p>
        </p:txBody>
      </p:sp>
      <p:graphicFrame>
        <p:nvGraphicFramePr>
          <p:cNvPr id="4" name="Platshållare för innehåll 5">
            <a:extLst>
              <a:ext uri="{FF2B5EF4-FFF2-40B4-BE49-F238E27FC236}">
                <a16:creationId xmlns:a16="http://schemas.microsoft.com/office/drawing/2014/main" id="{BFBE1B4B-1555-9C44-1FC9-0BEF7803B0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101380"/>
              </p:ext>
            </p:extLst>
          </p:nvPr>
        </p:nvGraphicFramePr>
        <p:xfrm>
          <a:off x="677334" y="1550988"/>
          <a:ext cx="9366250" cy="469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86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109938-2146-6AE3-0D3E-CA96593B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2010"/>
          </a:xfrm>
        </p:spPr>
        <p:txBody>
          <a:bodyPr/>
          <a:lstStyle/>
          <a:p>
            <a:r>
              <a:rPr lang="sv-SE" dirty="0"/>
              <a:t>Förändring 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2CA3CC-365A-F96B-AC58-DDA5C2166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2024</a:t>
            </a:r>
          </a:p>
          <a:p>
            <a:r>
              <a:rPr lang="sv-SE" dirty="0"/>
              <a:t>Dominerades av höga kostnader / inflation</a:t>
            </a:r>
          </a:p>
          <a:p>
            <a:r>
              <a:rPr lang="sv-SE" dirty="0"/>
              <a:t>Växande underhållsskuld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2025</a:t>
            </a:r>
          </a:p>
          <a:p>
            <a:r>
              <a:rPr lang="sv-SE" dirty="0"/>
              <a:t>Arbetat aktivt med att få ner kostnaderna </a:t>
            </a:r>
          </a:p>
          <a:p>
            <a:r>
              <a:rPr lang="sv-SE" dirty="0"/>
              <a:t>Bidragit till en bättre kvalitét </a:t>
            </a:r>
          </a:p>
          <a:p>
            <a:r>
              <a:rPr lang="sv-SE" dirty="0"/>
              <a:t>Stärkt kassaflödet i klubben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911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2556A9-80F8-0B1A-E8B2-AF68064A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sv-SE" dirty="0"/>
              <a:t>Ekonomisk framtid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B1090A-4AA5-F2A3-56E2-04A89ECB2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sv-SE" dirty="0"/>
              <a:t>Nya intäktskällor för klubben</a:t>
            </a:r>
          </a:p>
          <a:p>
            <a:r>
              <a:rPr lang="sv-SE" dirty="0"/>
              <a:t>Balansera underhållsskulden</a:t>
            </a:r>
          </a:p>
          <a:p>
            <a:r>
              <a:rPr lang="sv-SE" dirty="0"/>
              <a:t>Fortsätta kostnadsoptimera  </a:t>
            </a:r>
          </a:p>
          <a:p>
            <a:endParaRPr lang="sv-SE" dirty="0"/>
          </a:p>
        </p:txBody>
      </p:sp>
      <p:pic>
        <p:nvPicPr>
          <p:cNvPr id="4" name="Bildobjekt 3" descr="En bild som visar gräs, utomhus, himmel, dag&#10;&#10;Automatiskt genererad beskrivning">
            <a:extLst>
              <a:ext uri="{FF2B5EF4-FFF2-40B4-BE49-F238E27FC236}">
                <a16:creationId xmlns:a16="http://schemas.microsoft.com/office/drawing/2014/main" id="{75349A96-ED85-C52A-EDA3-54FB61DEB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60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75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</p:grpSp>
      <p:pic>
        <p:nvPicPr>
          <p:cNvPr id="4" name="Platshållare för innehåll 3" descr="En bild som visar utomhus, träd, himmel, gräs&#10;&#10;AI-genererat innehåll kan vara felaktigt.">
            <a:extLst>
              <a:ext uri="{FF2B5EF4-FFF2-40B4-BE49-F238E27FC236}">
                <a16:creationId xmlns:a16="http://schemas.microsoft.com/office/drawing/2014/main" id="{77D3941B-0996-64AB-2B87-6059EA858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0" t="4486" r="-1" b="2447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E37D71D-4920-B7F6-EC79-611E15C1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100" b="1"/>
              <a:t>BANKOMMITTÉN</a:t>
            </a:r>
            <a:endParaRPr lang="en-US" sz="41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04219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393</TotalTime>
  <Words>652</Words>
  <Application>Microsoft Macintosh PowerPoint</Application>
  <PresentationFormat>Bredbild</PresentationFormat>
  <Paragraphs>118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Trebuchet MS</vt:lpstr>
      <vt:lpstr>Wingdings</vt:lpstr>
      <vt:lpstr>Wingdings 3</vt:lpstr>
      <vt:lpstr>Fasett</vt:lpstr>
      <vt:lpstr>INFOMÖTE 2025</vt:lpstr>
      <vt:lpstr>ORDFÖRANDE </vt:lpstr>
      <vt:lpstr>Sponsorkommitén </vt:lpstr>
      <vt:lpstr>HR och idella krafter </vt:lpstr>
      <vt:lpstr>Ekonomi   </vt:lpstr>
      <vt:lpstr>Prognos 2025</vt:lpstr>
      <vt:lpstr>Förändring ekonomi</vt:lpstr>
      <vt:lpstr>Ekonomisk framtid</vt:lpstr>
      <vt:lpstr>BANKOMMITTÉN</vt:lpstr>
      <vt:lpstr>SUMMERING – BEVATTNINGS &amp; DRÄNERINGPROJEKTET Särö 54 </vt:lpstr>
      <vt:lpstr>INVESTERINGSBEHOV MASKINPARK Kostnad för nya maskiner  </vt:lpstr>
      <vt:lpstr>NÖDVÄNDIG UPPGRADERING AV MASKINPARKEN UNDER 2026 </vt:lpstr>
      <vt:lpstr>PRIORITEADE AKTIVITETER Särö 70 UNDER 2026   </vt:lpstr>
      <vt:lpstr>PRIORITERADE AKTIVITETER Särö 54 UNDER 2026 </vt:lpstr>
      <vt:lpstr>MÅNDAGS- OCH ONSDAGSGRUPPERNA </vt:lpstr>
      <vt:lpstr>Marknadgruppen </vt:lpstr>
      <vt:lpstr>Vision</vt:lpstr>
      <vt:lpstr>         Kampanj i oktober </vt:lpstr>
      <vt:lpstr>Styrkor</vt:lpstr>
      <vt:lpstr>Vårt budskap</vt:lpstr>
      <vt:lpstr>Marknadsaktiviteter 2026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james nelson</dc:creator>
  <cp:lastModifiedBy>Magnus Bernåker</cp:lastModifiedBy>
  <cp:revision>13</cp:revision>
  <dcterms:created xsi:type="dcterms:W3CDTF">2022-11-11T10:25:30Z</dcterms:created>
  <dcterms:modified xsi:type="dcterms:W3CDTF">2025-10-20T15:39:00Z</dcterms:modified>
</cp:coreProperties>
</file>